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69" r:id="rId2"/>
    <p:sldId id="270" r:id="rId3"/>
    <p:sldId id="257" r:id="rId4"/>
    <p:sldId id="271" r:id="rId5"/>
    <p:sldId id="272"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004" autoAdjust="0"/>
  </p:normalViewPr>
  <p:slideViewPr>
    <p:cSldViewPr>
      <p:cViewPr>
        <p:scale>
          <a:sx n="65" d="100"/>
          <a:sy n="65" d="100"/>
        </p:scale>
        <p:origin x="-153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0FC9D7-436C-4CEA-97DC-EB7F3ACB378A}" type="datetimeFigureOut">
              <a:rPr lang="en-US" smtClean="0"/>
              <a:pPr/>
              <a:t>1/8/2014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5FED5A-80DE-492C-89BA-DE3A7413348B}" type="slidenum">
              <a:rPr lang="en-US" smtClean="0"/>
              <a:pPr/>
              <a:t>‹#›</a:t>
            </a:fld>
            <a:endParaRPr lang="en-US"/>
          </a:p>
        </p:txBody>
      </p:sp>
    </p:spTree>
    <p:extLst>
      <p:ext uri="{BB962C8B-B14F-4D97-AF65-F5344CB8AC3E}">
        <p14:creationId xmlns:p14="http://schemas.microsoft.com/office/powerpoint/2010/main" val="39821660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Problem Based Learning is a pedagogical philosophy that arose from  medical training programs at McMaster University in the 1960s. The original success of PBL in the medical</a:t>
            </a:r>
            <a:r>
              <a:rPr lang="en-US" sz="1200" baseline="0" dirty="0" smtClean="0"/>
              <a:t> field </a:t>
            </a:r>
            <a:r>
              <a:rPr lang="en-US" sz="1200" dirty="0" smtClean="0"/>
              <a:t>led to its widespread</a:t>
            </a:r>
            <a:r>
              <a:rPr lang="en-US" sz="1200" baseline="0" dirty="0" smtClean="0"/>
              <a:t> </a:t>
            </a:r>
            <a:r>
              <a:rPr lang="en-US" sz="1200" dirty="0" smtClean="0"/>
              <a:t>adaptation; PBL quickly spread into more diverse disciplines</a:t>
            </a:r>
            <a:r>
              <a:rPr lang="en-US" sz="1200" baseline="0" dirty="0" smtClean="0"/>
              <a:t> and into wider academic</a:t>
            </a:r>
            <a:r>
              <a:rPr lang="en-US" sz="1200" dirty="0" smtClean="0"/>
              <a:t> circles. In K-12  education, PBL was first employed in Science and Mathematics courses. Yet in recent years, teachers of all disciplines have begun to incorporate PBL strategies into their curricula (</a:t>
            </a:r>
            <a:r>
              <a:rPr lang="en-US" sz="1200" dirty="0" err="1" smtClean="0"/>
              <a:t>Gallow</a:t>
            </a:r>
            <a:r>
              <a:rPr lang="en-US" sz="1200" dirty="0" smtClean="0"/>
              <a:t>, </a:t>
            </a:r>
            <a:r>
              <a:rPr lang="en-US" sz="1200" dirty="0" err="1" smtClean="0"/>
              <a:t>n.d</a:t>
            </a:r>
            <a:r>
              <a:rPr lang="en-US" sz="120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The philosophy is based on the idea that students can work in peer groups, under the facilitation of an educator, to research, co-construct knowledge, and problem solve authentic, relevant problems.  This student centered approach allows students to be creative, be self-directed, integrate knowledge and practice, present information at their own linguistic / cognitive stage, use 21</a:t>
            </a:r>
            <a:r>
              <a:rPr lang="en-US" sz="1200" baseline="30000" dirty="0" smtClean="0"/>
              <a:t>st</a:t>
            </a:r>
            <a:r>
              <a:rPr lang="en-US" sz="1200" dirty="0" smtClean="0"/>
              <a:t> century skills, and receive feedback for growth.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 </a:t>
            </a:r>
          </a:p>
          <a:p>
            <a:pPr marL="0" indent="0">
              <a:buNone/>
            </a:pPr>
            <a:r>
              <a:rPr lang="en-US" sz="1200" dirty="0" smtClean="0"/>
              <a:t>Students gain problem solving techniques which are transferable across disciplines and throughout life stages</a:t>
            </a:r>
            <a:br>
              <a:rPr lang="en-US" sz="1200" dirty="0" smtClean="0"/>
            </a:br>
            <a:endParaRPr lang="en-US" sz="1200" dirty="0" smtClean="0"/>
          </a:p>
          <a:p>
            <a:pPr marL="0" indent="0">
              <a:buNone/>
            </a:pPr>
            <a:r>
              <a:rPr lang="en-US" sz="1200" dirty="0" smtClean="0"/>
              <a:t>Students engage in real-world problems which help them to become more globally aware individuals</a:t>
            </a:r>
            <a:br>
              <a:rPr lang="en-US" sz="1200" dirty="0" smtClean="0"/>
            </a:br>
            <a:endParaRPr lang="en-US" sz="1200" dirty="0" smtClean="0"/>
          </a:p>
          <a:p>
            <a:pPr marL="0" indent="0">
              <a:buNone/>
            </a:pPr>
            <a:r>
              <a:rPr lang="en-US" sz="1200" dirty="0" smtClean="0"/>
              <a:t>Students take charge of and direct their own learning </a:t>
            </a:r>
            <a:br>
              <a:rPr lang="en-US" sz="1200" dirty="0" smtClean="0"/>
            </a:br>
            <a:endParaRPr lang="en-US" sz="1200" dirty="0" smtClean="0"/>
          </a:p>
          <a:p>
            <a:pPr marL="0" indent="0">
              <a:buNone/>
            </a:pPr>
            <a:r>
              <a:rPr lang="en-US" sz="1200" dirty="0" smtClean="0"/>
              <a:t>The PBL experience is student centered, which allows for student choice &amp; leads to  greater student buy-in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a:t>
            </a:r>
          </a:p>
          <a:p>
            <a:pPr marL="0" indent="0">
              <a:buNone/>
            </a:pPr>
            <a:r>
              <a:rPr lang="en-US" sz="1200" dirty="0" smtClean="0"/>
              <a:t>Students may lack sufficient background knowledge, rendering them unable or ill-prepared to problem solve</a:t>
            </a:r>
            <a:br>
              <a:rPr lang="en-US" sz="1200" dirty="0" smtClean="0"/>
            </a:br>
            <a:endParaRPr lang="en-US" sz="1200" dirty="0" smtClean="0"/>
          </a:p>
          <a:p>
            <a:pPr marL="0" indent="0">
              <a:buNone/>
            </a:pPr>
            <a:r>
              <a:rPr lang="en-US" sz="1200" dirty="0" smtClean="0"/>
              <a:t>Students may lack general problem solving strategies</a:t>
            </a:r>
            <a:br>
              <a:rPr lang="en-US" sz="1200" dirty="0" smtClean="0"/>
            </a:br>
            <a:endParaRPr lang="en-US" sz="1200" dirty="0" smtClean="0"/>
          </a:p>
          <a:p>
            <a:pPr marL="0" indent="0">
              <a:buNone/>
            </a:pPr>
            <a:r>
              <a:rPr lang="en-US" sz="1200" dirty="0" smtClean="0"/>
              <a:t>Students hailing from cultures with more classical / traditional views of education may become frustrated</a:t>
            </a:r>
            <a:br>
              <a:rPr lang="en-US" sz="1200" dirty="0" smtClean="0"/>
            </a:br>
            <a:endParaRPr lang="en-US" sz="1200" dirty="0" smtClean="0"/>
          </a:p>
          <a:p>
            <a:pPr marL="0" indent="0">
              <a:buNone/>
            </a:pPr>
            <a:r>
              <a:rPr lang="en-US" sz="1200" dirty="0" smtClean="0"/>
              <a:t>Teachers may not facilitate and guide students appropriately through the PBL experience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p:txBody>
      </p:sp>
      <p:sp>
        <p:nvSpPr>
          <p:cNvPr id="4" name="Slide Number Placeholder 3"/>
          <p:cNvSpPr>
            <a:spLocks noGrp="1"/>
          </p:cNvSpPr>
          <p:nvPr>
            <p:ph type="sldNum" sz="quarter" idx="10"/>
          </p:nvPr>
        </p:nvSpPr>
        <p:spPr/>
        <p:txBody>
          <a:bodyPr/>
          <a:lstStyle/>
          <a:p>
            <a:fld id="{1B5FED5A-80DE-492C-89BA-DE3A7413348B}"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15D0203-6920-44BE-B2AF-9D66BA381866}" type="datetimeFigureOut">
              <a:rPr lang="en-US" smtClean="0"/>
              <a:pPr/>
              <a:t>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5DC4E-E524-4131-AA02-BA92AA2DFE8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5D0203-6920-44BE-B2AF-9D66BA381866}" type="datetimeFigureOut">
              <a:rPr lang="en-US" smtClean="0"/>
              <a:pPr/>
              <a:t>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5DC4E-E524-4131-AA02-BA92AA2DFE8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5D0203-6920-44BE-B2AF-9D66BA381866}" type="datetimeFigureOut">
              <a:rPr lang="en-US" smtClean="0"/>
              <a:pPr/>
              <a:t>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5DC4E-E524-4131-AA02-BA92AA2DFE8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5D0203-6920-44BE-B2AF-9D66BA381866}" type="datetimeFigureOut">
              <a:rPr lang="en-US" smtClean="0"/>
              <a:pPr/>
              <a:t>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5DC4E-E524-4131-AA02-BA92AA2DFE8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5D0203-6920-44BE-B2AF-9D66BA381866}" type="datetimeFigureOut">
              <a:rPr lang="en-US" smtClean="0"/>
              <a:pPr/>
              <a:t>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5DC4E-E524-4131-AA02-BA92AA2DFE8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15D0203-6920-44BE-B2AF-9D66BA381866}" type="datetimeFigureOut">
              <a:rPr lang="en-US" smtClean="0"/>
              <a:pPr/>
              <a:t>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A5DC4E-E524-4131-AA02-BA92AA2DFE8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15D0203-6920-44BE-B2AF-9D66BA381866}" type="datetimeFigureOut">
              <a:rPr lang="en-US" smtClean="0"/>
              <a:pPr/>
              <a:t>1/8/2014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A5DC4E-E524-4131-AA02-BA92AA2DFE8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15D0203-6920-44BE-B2AF-9D66BA381866}" type="datetimeFigureOut">
              <a:rPr lang="en-US" smtClean="0"/>
              <a:pPr/>
              <a:t>1/8/2014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A5DC4E-E524-4131-AA02-BA92AA2DFE8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5D0203-6920-44BE-B2AF-9D66BA381866}" type="datetimeFigureOut">
              <a:rPr lang="en-US" smtClean="0"/>
              <a:pPr/>
              <a:t>1/8/2014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A5DC4E-E524-4131-AA02-BA92AA2DFE8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5D0203-6920-44BE-B2AF-9D66BA381866}" type="datetimeFigureOut">
              <a:rPr lang="en-US" smtClean="0"/>
              <a:pPr/>
              <a:t>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A5DC4E-E524-4131-AA02-BA92AA2DFE8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5D0203-6920-44BE-B2AF-9D66BA381866}" type="datetimeFigureOut">
              <a:rPr lang="en-US" smtClean="0"/>
              <a:pPr/>
              <a:t>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A5DC4E-E524-4131-AA02-BA92AA2DFE8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5D0203-6920-44BE-B2AF-9D66BA381866}" type="datetimeFigureOut">
              <a:rPr lang="en-US" smtClean="0"/>
              <a:pPr/>
              <a:t>1/8/2014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A5DC4E-E524-4131-AA02-BA92AA2DFE8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304800" y="381000"/>
            <a:ext cx="8458200" cy="61722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TextBox 2"/>
          <p:cNvSpPr txBox="1"/>
          <p:nvPr/>
        </p:nvSpPr>
        <p:spPr>
          <a:xfrm>
            <a:off x="5199076" y="427672"/>
            <a:ext cx="3563924" cy="1477328"/>
          </a:xfrm>
          <a:prstGeom prst="rect">
            <a:avLst/>
          </a:prstGeom>
          <a:noFill/>
        </p:spPr>
        <p:txBody>
          <a:bodyPr wrap="square" rtlCol="0">
            <a:spAutoFit/>
          </a:bodyPr>
          <a:lstStyle/>
          <a:p>
            <a:r>
              <a:rPr lang="en-US" dirty="0" smtClean="0">
                <a:latin typeface="+mj-lt"/>
              </a:rPr>
              <a:t>West Windsor Plainsboro HS North</a:t>
            </a:r>
          </a:p>
          <a:p>
            <a:r>
              <a:rPr lang="en-US" dirty="0" smtClean="0">
                <a:latin typeface="+mj-lt"/>
              </a:rPr>
              <a:t>Spanish 3 Honors</a:t>
            </a:r>
          </a:p>
          <a:p>
            <a:r>
              <a:rPr lang="en-US" dirty="0" smtClean="0">
                <a:latin typeface="+mj-lt"/>
              </a:rPr>
              <a:t>Unit 1: Life as a High School Student</a:t>
            </a:r>
          </a:p>
          <a:p>
            <a:r>
              <a:rPr lang="en-US" dirty="0" smtClean="0">
                <a:latin typeface="+mj-lt"/>
              </a:rPr>
              <a:t>Teacher: Ashley Warren</a:t>
            </a:r>
          </a:p>
          <a:p>
            <a:endParaRPr lang="en-US" dirty="0" smtClean="0">
              <a:latin typeface="+mj-lt"/>
            </a:endParaRPr>
          </a:p>
        </p:txBody>
      </p:sp>
      <p:pic>
        <p:nvPicPr>
          <p:cNvPr id="1027" name="Picture 3"/>
          <p:cNvPicPr>
            <a:picLocks noChangeAspect="1" noChangeArrowheads="1"/>
          </p:cNvPicPr>
          <p:nvPr/>
        </p:nvPicPr>
        <p:blipFill>
          <a:blip r:embed="rId2" cstate="print"/>
          <a:srcRect l="62299" t="41666" r="20132" b="35417"/>
          <a:stretch>
            <a:fillRect/>
          </a:stretch>
        </p:blipFill>
        <p:spPr bwMode="auto">
          <a:xfrm>
            <a:off x="4419600" y="2362200"/>
            <a:ext cx="3532909" cy="2743200"/>
          </a:xfrm>
          <a:prstGeom prst="rect">
            <a:avLst/>
          </a:prstGeom>
          <a:noFill/>
          <a:ln w="9525">
            <a:noFill/>
            <a:miter lim="800000"/>
            <a:headEnd/>
            <a:tailEnd/>
          </a:ln>
        </p:spPr>
      </p:pic>
      <p:pic>
        <p:nvPicPr>
          <p:cNvPr id="1028" name="Picture 4"/>
          <p:cNvPicPr>
            <a:picLocks noChangeAspect="1" noChangeArrowheads="1"/>
          </p:cNvPicPr>
          <p:nvPr/>
        </p:nvPicPr>
        <p:blipFill>
          <a:blip r:embed="rId2" cstate="print"/>
          <a:srcRect l="33602" t="41667" r="50586" b="31250"/>
          <a:stretch>
            <a:fillRect/>
          </a:stretch>
        </p:blipFill>
        <p:spPr bwMode="auto">
          <a:xfrm>
            <a:off x="1219200" y="2209800"/>
            <a:ext cx="3048000" cy="2935111"/>
          </a:xfrm>
          <a:prstGeom prst="rect">
            <a:avLst/>
          </a:prstGeom>
          <a:noFill/>
          <a:ln w="9525">
            <a:noFill/>
            <a:miter lim="800000"/>
            <a:headEnd/>
            <a:tailEnd/>
          </a:ln>
        </p:spPr>
      </p:pic>
      <p:sp>
        <p:nvSpPr>
          <p:cNvPr id="8" name="Rectangle 7"/>
          <p:cNvSpPr/>
          <p:nvPr/>
        </p:nvSpPr>
        <p:spPr>
          <a:xfrm>
            <a:off x="457200" y="1639669"/>
            <a:ext cx="8153400" cy="646331"/>
          </a:xfrm>
          <a:prstGeom prst="rect">
            <a:avLst/>
          </a:prstGeom>
          <a:solidFill>
            <a:srgbClr val="FFC000"/>
          </a:solidFill>
        </p:spPr>
        <p:txBody>
          <a:bodyPr wrap="square">
            <a:spAutoFit/>
          </a:bodyPr>
          <a:lstStyle/>
          <a:p>
            <a:r>
              <a:rPr lang="en-US" dirty="0" smtClean="0">
                <a:latin typeface="Arial Black" pitchFamily="34" charset="0"/>
              </a:rPr>
              <a:t>Question to class: </a:t>
            </a:r>
          </a:p>
          <a:p>
            <a:r>
              <a:rPr lang="en-US" dirty="0" smtClean="0">
                <a:latin typeface="Arial Black" pitchFamily="34" charset="0"/>
              </a:rPr>
              <a:t>How much do you know about education in Costa Rica?</a:t>
            </a:r>
            <a:endParaRPr lang="en-US" dirty="0">
              <a:latin typeface="Arial Black" pitchFamily="34" charset="0"/>
            </a:endParaRPr>
          </a:p>
        </p:txBody>
      </p:sp>
      <p:pic>
        <p:nvPicPr>
          <p:cNvPr id="1030" name="Picture 6" descr="https://encrypted-tbn1.gstatic.com/images?q=tbn:ANd9GcRvKFDva_cstur4STPlhQ0jGImiixbR3AAD4xbjhZ0cAWbuYTxg"/>
          <p:cNvPicPr>
            <a:picLocks noChangeAspect="1" noChangeArrowheads="1"/>
          </p:cNvPicPr>
          <p:nvPr/>
        </p:nvPicPr>
        <p:blipFill>
          <a:blip r:embed="rId3" cstate="print"/>
          <a:srcRect/>
          <a:stretch>
            <a:fillRect/>
          </a:stretch>
        </p:blipFill>
        <p:spPr bwMode="auto">
          <a:xfrm>
            <a:off x="381000" y="5105400"/>
            <a:ext cx="1371600" cy="1371600"/>
          </a:xfrm>
          <a:prstGeom prst="rect">
            <a:avLst/>
          </a:prstGeom>
          <a:noFill/>
        </p:spPr>
      </p:pic>
      <p:sp>
        <p:nvSpPr>
          <p:cNvPr id="11" name="Rectangle 10"/>
          <p:cNvSpPr/>
          <p:nvPr/>
        </p:nvSpPr>
        <p:spPr>
          <a:xfrm>
            <a:off x="1752600" y="5124271"/>
            <a:ext cx="7162800" cy="1477328"/>
          </a:xfrm>
          <a:prstGeom prst="rect">
            <a:avLst/>
          </a:prstGeom>
          <a:noFill/>
        </p:spPr>
        <p:txBody>
          <a:bodyPr wrap="square">
            <a:spAutoFit/>
          </a:bodyPr>
          <a:lstStyle/>
          <a:p>
            <a:r>
              <a:rPr lang="en-US" dirty="0" smtClean="0">
                <a:latin typeface="Arial Black" pitchFamily="34" charset="0"/>
              </a:rPr>
              <a:t>This is a problem; your students don’t know anything about your unit! In pairs or small groups, discuss with your peers how you would seek to rectify this problem in your own classroom, noting what activities, materials, or strategies you would use. </a:t>
            </a:r>
          </a:p>
        </p:txBody>
      </p:sp>
      <p:sp>
        <p:nvSpPr>
          <p:cNvPr id="12" name="Title 1"/>
          <p:cNvSpPr txBox="1">
            <a:spLocks/>
          </p:cNvSpPr>
          <p:nvPr/>
        </p:nvSpPr>
        <p:spPr>
          <a:xfrm>
            <a:off x="457200" y="587375"/>
            <a:ext cx="3581400" cy="631825"/>
          </a:xfrm>
          <a:prstGeom prst="rect">
            <a:avLst/>
          </a:prstGeom>
        </p:spPr>
        <p:txBody>
          <a:bodyPr>
            <a:normAutofit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1"/>
                </a:solidFill>
                <a:effectLst/>
                <a:uLnTx/>
                <a:uFillTx/>
                <a:latin typeface="Arial Black" pitchFamily="34" charset="0"/>
                <a:ea typeface="+mj-ea"/>
                <a:cs typeface="+mj-cs"/>
              </a:rPr>
              <a:t>Introduction</a:t>
            </a:r>
            <a:endParaRPr kumimoji="0" lang="en-US" sz="3600" b="0" i="0" u="none" strike="noStrike" kern="1200" cap="none" spc="0" normalizeH="0" baseline="0" noProof="0" dirty="0">
              <a:ln>
                <a:noFill/>
              </a:ln>
              <a:solidFill>
                <a:schemeClr val="tx1"/>
              </a:solidFill>
              <a:effectLst/>
              <a:uLnTx/>
              <a:uFillTx/>
              <a:latin typeface="Arial Black" pitchFamily="34" charset="0"/>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nodeType="clickEffect">
                                  <p:stCondLst>
                                    <p:cond delay="0"/>
                                  </p:stCondLst>
                                  <p:childTnLst>
                                    <p:set>
                                      <p:cBhvr>
                                        <p:cTn id="12" dur="1" fill="hold">
                                          <p:stCondLst>
                                            <p:cond delay="0"/>
                                          </p:stCondLst>
                                        </p:cTn>
                                        <p:tgtEl>
                                          <p:spTgt spid="1028"/>
                                        </p:tgtEl>
                                        <p:attrNameLst>
                                          <p:attrName>style.visibility</p:attrName>
                                        </p:attrNameLst>
                                      </p:cBhvr>
                                      <p:to>
                                        <p:strVal val="visible"/>
                                      </p:to>
                                    </p:set>
                                    <p:animEffect transition="in" filter="circle(in)">
                                      <p:cBhvr>
                                        <p:cTn id="13" dur="2000"/>
                                        <p:tgtEl>
                                          <p:spTgt spid="1028"/>
                                        </p:tgtEl>
                                      </p:cBhvr>
                                    </p:animEffect>
                                  </p:childTnLst>
                                </p:cTn>
                              </p:par>
                              <p:par>
                                <p:cTn id="14" presetID="6" presetClass="entr" presetSubtype="16" fill="hold" nodeType="withEffect">
                                  <p:stCondLst>
                                    <p:cond delay="0"/>
                                  </p:stCondLst>
                                  <p:childTnLst>
                                    <p:set>
                                      <p:cBhvr>
                                        <p:cTn id="15" dur="1" fill="hold">
                                          <p:stCondLst>
                                            <p:cond delay="0"/>
                                          </p:stCondLst>
                                        </p:cTn>
                                        <p:tgtEl>
                                          <p:spTgt spid="1027"/>
                                        </p:tgtEl>
                                        <p:attrNameLst>
                                          <p:attrName>style.visibility</p:attrName>
                                        </p:attrNameLst>
                                      </p:cBhvr>
                                      <p:to>
                                        <p:strVal val="visible"/>
                                      </p:to>
                                    </p:set>
                                    <p:animEffect transition="in" filter="circle(in)">
                                      <p:cBhvr>
                                        <p:cTn id="16" dur="2000"/>
                                        <p:tgtEl>
                                          <p:spTgt spid="1027"/>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1030"/>
                                        </p:tgtEl>
                                        <p:attrNameLst>
                                          <p:attrName>style.visibility</p:attrName>
                                        </p:attrNameLst>
                                      </p:cBhvr>
                                      <p:to>
                                        <p:strVal val="visible"/>
                                      </p:to>
                                    </p:set>
                                    <p:anim calcmode="lin" valueType="num">
                                      <p:cBhvr additive="base">
                                        <p:cTn id="21" dur="500" fill="hold"/>
                                        <p:tgtEl>
                                          <p:spTgt spid="1030"/>
                                        </p:tgtEl>
                                        <p:attrNameLst>
                                          <p:attrName>ppt_x</p:attrName>
                                        </p:attrNameLst>
                                      </p:cBhvr>
                                      <p:tavLst>
                                        <p:tav tm="0">
                                          <p:val>
                                            <p:strVal val="0-#ppt_w/2"/>
                                          </p:val>
                                        </p:tav>
                                        <p:tav tm="100000">
                                          <p:val>
                                            <p:strVal val="#ppt_x"/>
                                          </p:val>
                                        </p:tav>
                                      </p:tavLst>
                                    </p:anim>
                                    <p:anim calcmode="lin" valueType="num">
                                      <p:cBhvr additive="base">
                                        <p:cTn id="22" dur="500" fill="hold"/>
                                        <p:tgtEl>
                                          <p:spTgt spid="1030"/>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0-#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76200"/>
            <a:ext cx="4648200" cy="584775"/>
          </a:xfrm>
          <a:prstGeom prst="rect">
            <a:avLst/>
          </a:prstGeom>
          <a:solidFill>
            <a:schemeClr val="bg1"/>
          </a:solidFill>
        </p:spPr>
        <p:txBody>
          <a:bodyPr wrap="square">
            <a:spAutoFit/>
          </a:bodyPr>
          <a:lstStyle/>
          <a:p>
            <a:r>
              <a:rPr lang="en-US" sz="3200" dirty="0" smtClean="0">
                <a:latin typeface="Arial Black" pitchFamily="34" charset="0"/>
              </a:rPr>
              <a:t>Our PBL Scenario</a:t>
            </a:r>
          </a:p>
        </p:txBody>
      </p:sp>
      <p:pic>
        <p:nvPicPr>
          <p:cNvPr id="3"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8557" t="21230" r="29722" b="22420"/>
          <a:stretch/>
        </p:blipFill>
        <p:spPr bwMode="auto">
          <a:xfrm>
            <a:off x="304800" y="684876"/>
            <a:ext cx="3276601" cy="24673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7777" t="20040" r="28494" b="21825"/>
          <a:stretch/>
        </p:blipFill>
        <p:spPr bwMode="auto">
          <a:xfrm rot="21387712">
            <a:off x="87425" y="3402184"/>
            <a:ext cx="3728414" cy="2948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745" name="Picture 1"/>
          <p:cNvPicPr>
            <a:picLocks noChangeAspect="1" noChangeArrowheads="1"/>
          </p:cNvPicPr>
          <p:nvPr/>
        </p:nvPicPr>
        <p:blipFill>
          <a:blip r:embed="rId4" cstate="print"/>
          <a:srcRect l="27526" t="20833" r="31479" b="25000"/>
          <a:stretch>
            <a:fillRect/>
          </a:stretch>
        </p:blipFill>
        <p:spPr bwMode="auto">
          <a:xfrm>
            <a:off x="3962400" y="3200400"/>
            <a:ext cx="5181600" cy="3644537"/>
          </a:xfrm>
          <a:prstGeom prst="rect">
            <a:avLst/>
          </a:prstGeom>
          <a:noFill/>
          <a:ln w="9525">
            <a:noFill/>
            <a:miter lim="800000"/>
            <a:headEnd/>
            <a:tailEnd/>
          </a:ln>
        </p:spPr>
      </p:pic>
      <p:pic>
        <p:nvPicPr>
          <p:cNvPr id="4"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9594" r="17674" b="6250"/>
          <a:stretch/>
        </p:blipFill>
        <p:spPr bwMode="auto">
          <a:xfrm rot="295679">
            <a:off x="4468799" y="176364"/>
            <a:ext cx="4243009" cy="31822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a:off x="0" y="0"/>
            <a:ext cx="9144000" cy="6858000"/>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304800" y="381000"/>
            <a:ext cx="8458200" cy="61722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 name="Title 1"/>
          <p:cNvSpPr>
            <a:spLocks noGrp="1"/>
          </p:cNvSpPr>
          <p:nvPr>
            <p:ph type="ctrTitle"/>
          </p:nvPr>
        </p:nvSpPr>
        <p:spPr>
          <a:xfrm>
            <a:off x="2133600" y="304800"/>
            <a:ext cx="6934200" cy="1470025"/>
          </a:xfrm>
        </p:spPr>
        <p:txBody>
          <a:bodyPr>
            <a:normAutofit/>
          </a:bodyPr>
          <a:lstStyle/>
          <a:p>
            <a:pPr algn="l"/>
            <a:r>
              <a:rPr lang="en-US" sz="3600" dirty="0" smtClean="0">
                <a:latin typeface="Arial Black" pitchFamily="34" charset="0"/>
              </a:rPr>
              <a:t>Problem Based Learning [PBL] in the L2 Classroom</a:t>
            </a:r>
            <a:endParaRPr lang="en-US" sz="3600" dirty="0">
              <a:latin typeface="Arial Black" pitchFamily="34" charset="0"/>
            </a:endParaRPr>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457200"/>
            <a:ext cx="1676400" cy="167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381000" y="2286000"/>
            <a:ext cx="3962400" cy="4247317"/>
          </a:xfrm>
          <a:prstGeom prst="rect">
            <a:avLst/>
          </a:prstGeom>
        </p:spPr>
        <p:txBody>
          <a:bodyPr wrap="square">
            <a:spAutoFit/>
          </a:bodyPr>
          <a:lstStyle/>
          <a:p>
            <a:pPr>
              <a:buFont typeface="Arial" pitchFamily="34" charset="0"/>
              <a:buChar char="•"/>
            </a:pPr>
            <a:r>
              <a:rPr lang="en-US" dirty="0" smtClean="0">
                <a:latin typeface="Arial Black" pitchFamily="34" charset="0"/>
              </a:rPr>
              <a:t>Where did PBL come from?</a:t>
            </a:r>
          </a:p>
          <a:p>
            <a:pPr>
              <a:buFont typeface="Arial" pitchFamily="34" charset="0"/>
              <a:buChar char="•"/>
            </a:pPr>
            <a:endParaRPr lang="en-US" dirty="0" smtClean="0">
              <a:latin typeface="Arial Black" pitchFamily="34" charset="0"/>
            </a:endParaRPr>
          </a:p>
          <a:p>
            <a:endParaRPr lang="en-US" dirty="0">
              <a:latin typeface="Arial Black" pitchFamily="34" charset="0"/>
            </a:endParaRPr>
          </a:p>
          <a:p>
            <a:pPr>
              <a:buFont typeface="Arial" pitchFamily="34" charset="0"/>
              <a:buChar char="•"/>
            </a:pPr>
            <a:endParaRPr lang="en-US" dirty="0" smtClean="0">
              <a:latin typeface="Arial Black" pitchFamily="34" charset="0"/>
            </a:endParaRPr>
          </a:p>
          <a:p>
            <a:pPr>
              <a:buFont typeface="Arial" pitchFamily="34" charset="0"/>
              <a:buChar char="•"/>
            </a:pPr>
            <a:endParaRPr lang="en-US" dirty="0">
              <a:latin typeface="Arial Black" pitchFamily="34" charset="0"/>
            </a:endParaRPr>
          </a:p>
          <a:p>
            <a:pPr>
              <a:buFont typeface="Arial" pitchFamily="34" charset="0"/>
              <a:buChar char="•"/>
            </a:pPr>
            <a:r>
              <a:rPr lang="en-US" dirty="0" smtClean="0">
                <a:latin typeface="Arial Black" pitchFamily="34" charset="0"/>
              </a:rPr>
              <a:t>Why use a PBL scenario in the classroom?</a:t>
            </a:r>
          </a:p>
          <a:p>
            <a:pPr>
              <a:buFont typeface="Arial" pitchFamily="34" charset="0"/>
              <a:buChar char="•"/>
            </a:pPr>
            <a:endParaRPr lang="en-US" dirty="0" smtClean="0">
              <a:latin typeface="Arial Black" pitchFamily="34" charset="0"/>
            </a:endParaRPr>
          </a:p>
          <a:p>
            <a:endParaRPr lang="en-US" dirty="0" smtClean="0">
              <a:latin typeface="Arial Black" pitchFamily="34" charset="0"/>
            </a:endParaRPr>
          </a:p>
          <a:p>
            <a:pPr>
              <a:buFont typeface="Arial" pitchFamily="34" charset="0"/>
              <a:buChar char="•"/>
            </a:pPr>
            <a:endParaRPr lang="en-US" dirty="0">
              <a:latin typeface="Arial Black" pitchFamily="34" charset="0"/>
            </a:endParaRPr>
          </a:p>
          <a:p>
            <a:pPr>
              <a:buFont typeface="Arial" pitchFamily="34" charset="0"/>
              <a:buChar char="•"/>
            </a:pPr>
            <a:r>
              <a:rPr lang="en-US" dirty="0" smtClean="0">
                <a:latin typeface="Arial Black" pitchFamily="34" charset="0"/>
              </a:rPr>
              <a:t>What are the benefits and potential drawbacks of using PBL?</a:t>
            </a:r>
            <a:endParaRPr lang="en-US" dirty="0">
              <a:latin typeface="Arial Black" pitchFamily="34" charset="0"/>
            </a:endParaRPr>
          </a:p>
          <a:p>
            <a:pPr>
              <a:buFont typeface="Arial" pitchFamily="34" charset="0"/>
              <a:buChar char="•"/>
            </a:pPr>
            <a:endParaRPr lang="en-US" dirty="0" smtClean="0">
              <a:latin typeface="Arial Black" pitchFamily="34" charset="0"/>
            </a:endParaRPr>
          </a:p>
          <a:p>
            <a:pPr>
              <a:buFont typeface="Arial" pitchFamily="34" charset="0"/>
              <a:buChar char="•"/>
            </a:pPr>
            <a:endParaRPr lang="en-US" dirty="0" smtClean="0">
              <a:latin typeface="Arial Black" pitchFamily="34" charset="0"/>
            </a:endParaRPr>
          </a:p>
        </p:txBody>
      </p:sp>
      <p:pic>
        <p:nvPicPr>
          <p:cNvPr id="25604" name="Picture 4"/>
          <p:cNvPicPr>
            <a:picLocks noChangeAspect="1" noChangeArrowheads="1"/>
          </p:cNvPicPr>
          <p:nvPr/>
        </p:nvPicPr>
        <p:blipFill>
          <a:blip r:embed="rId4" cstate="print">
            <a:lum contrast="30000"/>
          </a:blip>
          <a:srcRect l="46852" t="38542" r="32922" b="28125"/>
          <a:stretch>
            <a:fillRect/>
          </a:stretch>
        </p:blipFill>
        <p:spPr bwMode="auto">
          <a:xfrm>
            <a:off x="4267200" y="2133600"/>
            <a:ext cx="4343400" cy="3953933"/>
          </a:xfrm>
          <a:prstGeom prst="rect">
            <a:avLst/>
          </a:prstGeom>
          <a:noFill/>
          <a:ln w="9525">
            <a:noFill/>
            <a:miter lim="800000"/>
            <a:headEnd/>
            <a:tailEnd/>
          </a:ln>
        </p:spPr>
      </p:pic>
    </p:spTree>
    <p:extLst>
      <p:ext uri="{BB962C8B-B14F-4D97-AF65-F5344CB8AC3E}">
        <p14:creationId xmlns:p14="http://schemas.microsoft.com/office/powerpoint/2010/main" val="19154073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304800" y="381000"/>
            <a:ext cx="8458200" cy="61722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 name="Rectangle 1"/>
          <p:cNvSpPr/>
          <p:nvPr/>
        </p:nvSpPr>
        <p:spPr>
          <a:xfrm>
            <a:off x="381000" y="468868"/>
            <a:ext cx="4572000" cy="646331"/>
          </a:xfrm>
          <a:prstGeom prst="rect">
            <a:avLst/>
          </a:prstGeom>
        </p:spPr>
        <p:txBody>
          <a:bodyPr>
            <a:spAutoFit/>
          </a:bodyPr>
          <a:lstStyle/>
          <a:p>
            <a:r>
              <a:rPr lang="en-US" sz="3600" dirty="0" smtClean="0">
                <a:latin typeface="Arial Black" pitchFamily="34" charset="0"/>
              </a:rPr>
              <a:t>Results</a:t>
            </a:r>
          </a:p>
        </p:txBody>
      </p:sp>
      <p:pic>
        <p:nvPicPr>
          <p:cNvPr id="30721" name="Picture 1"/>
          <p:cNvPicPr>
            <a:picLocks noChangeAspect="1" noChangeArrowheads="1"/>
          </p:cNvPicPr>
          <p:nvPr/>
        </p:nvPicPr>
        <p:blipFill>
          <a:blip r:embed="rId2" cstate="print"/>
          <a:srcRect l="29868" t="60403" r="16252" b="15625"/>
          <a:stretch>
            <a:fillRect/>
          </a:stretch>
        </p:blipFill>
        <p:spPr bwMode="auto">
          <a:xfrm>
            <a:off x="457200" y="3886200"/>
            <a:ext cx="8137071" cy="2590800"/>
          </a:xfrm>
          <a:prstGeom prst="rect">
            <a:avLst/>
          </a:prstGeom>
          <a:noFill/>
          <a:ln w="9525">
            <a:noFill/>
            <a:miter lim="800000"/>
            <a:headEnd/>
            <a:tailEnd/>
          </a:ln>
        </p:spPr>
      </p:pic>
      <p:pic>
        <p:nvPicPr>
          <p:cNvPr id="8" name="Picture 1"/>
          <p:cNvPicPr>
            <a:picLocks noChangeAspect="1" noChangeArrowheads="1"/>
          </p:cNvPicPr>
          <p:nvPr/>
        </p:nvPicPr>
        <p:blipFill>
          <a:blip r:embed="rId2" cstate="print"/>
          <a:srcRect l="29868" t="26042" r="16252" b="47588"/>
          <a:stretch>
            <a:fillRect/>
          </a:stretch>
        </p:blipFill>
        <p:spPr bwMode="auto">
          <a:xfrm>
            <a:off x="609600" y="1066800"/>
            <a:ext cx="8137071" cy="2819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04800" y="381000"/>
            <a:ext cx="8458200" cy="61722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 name="Rectangle 1"/>
          <p:cNvSpPr/>
          <p:nvPr/>
        </p:nvSpPr>
        <p:spPr>
          <a:xfrm>
            <a:off x="304800" y="2057400"/>
            <a:ext cx="8610600" cy="4154984"/>
          </a:xfrm>
          <a:prstGeom prst="rect">
            <a:avLst/>
          </a:prstGeom>
        </p:spPr>
        <p:txBody>
          <a:bodyPr wrap="square">
            <a:spAutoFit/>
          </a:bodyPr>
          <a:lstStyle/>
          <a:p>
            <a:pPr algn="ctr"/>
            <a:r>
              <a:rPr lang="en-US" sz="2800" dirty="0" smtClean="0">
                <a:latin typeface="Arial Black" pitchFamily="34" charset="0"/>
              </a:rPr>
              <a:t>Turn to a peer or small group and discuss whether or not you would like to include a PBL scenario in your teaching this year. </a:t>
            </a:r>
          </a:p>
          <a:p>
            <a:endParaRPr lang="en-US" dirty="0">
              <a:latin typeface="Arial Black" pitchFamily="34" charset="0"/>
            </a:endParaRPr>
          </a:p>
          <a:p>
            <a:r>
              <a:rPr lang="en-US" dirty="0" smtClean="0">
                <a:latin typeface="Arial Black" pitchFamily="34" charset="0"/>
              </a:rPr>
              <a:t>If so</a:t>
            </a:r>
            <a:r>
              <a:rPr lang="en-US" dirty="0">
                <a:latin typeface="Arial Black" pitchFamily="34" charset="0"/>
              </a:rPr>
              <a:t>:</a:t>
            </a:r>
            <a:r>
              <a:rPr lang="en-US" dirty="0" smtClean="0">
                <a:latin typeface="Arial Black" pitchFamily="34" charset="0"/>
              </a:rPr>
              <a:t> </a:t>
            </a:r>
          </a:p>
          <a:p>
            <a:pPr marL="342900" indent="-342900">
              <a:buAutoNum type="arabicParenR"/>
            </a:pPr>
            <a:r>
              <a:rPr lang="en-US" dirty="0" smtClean="0">
                <a:latin typeface="Arial Black" pitchFamily="34" charset="0"/>
              </a:rPr>
              <a:t>identify a thematic unit where you would like to  use PBL </a:t>
            </a:r>
          </a:p>
          <a:p>
            <a:pPr marL="342900" indent="-342900">
              <a:buAutoNum type="arabicParenR"/>
            </a:pPr>
            <a:r>
              <a:rPr lang="en-US" dirty="0" smtClean="0">
                <a:latin typeface="Arial Black" pitchFamily="34" charset="0"/>
              </a:rPr>
              <a:t>brainstorm a problem that you could present to your students</a:t>
            </a:r>
          </a:p>
          <a:p>
            <a:pPr marL="342900" indent="-342900">
              <a:buAutoNum type="arabicParenR"/>
            </a:pPr>
            <a:r>
              <a:rPr lang="en-US" dirty="0" smtClean="0">
                <a:latin typeface="Arial Black" pitchFamily="34" charset="0"/>
              </a:rPr>
              <a:t>brainstorm how to gain an authentic audience</a:t>
            </a:r>
          </a:p>
          <a:p>
            <a:endParaRPr lang="en-US" dirty="0">
              <a:latin typeface="Arial Black" pitchFamily="34" charset="0"/>
            </a:endParaRPr>
          </a:p>
          <a:p>
            <a:r>
              <a:rPr lang="en-US" dirty="0" smtClean="0">
                <a:latin typeface="Arial Black" pitchFamily="34" charset="0"/>
              </a:rPr>
              <a:t>If not:</a:t>
            </a:r>
          </a:p>
          <a:p>
            <a:pPr marL="342900" indent="-342900">
              <a:buAutoNum type="arabicParenR"/>
            </a:pPr>
            <a:r>
              <a:rPr lang="en-US" dirty="0" smtClean="0">
                <a:latin typeface="Arial Black" pitchFamily="34" charset="0"/>
              </a:rPr>
              <a:t>discuss why </a:t>
            </a:r>
          </a:p>
          <a:p>
            <a:pPr marL="342900" indent="-342900">
              <a:buAutoNum type="arabicParenR"/>
            </a:pPr>
            <a:r>
              <a:rPr lang="en-US" dirty="0" smtClean="0">
                <a:latin typeface="Arial Black" pitchFamily="34" charset="0"/>
              </a:rPr>
              <a:t>identify any features of PBL you may wish to modify and include in your classroom</a:t>
            </a:r>
          </a:p>
        </p:txBody>
      </p:sp>
      <p:sp>
        <p:nvSpPr>
          <p:cNvPr id="29698" name="AutoShape 2" descr="data:image/jpeg;base64,/9j/4AAQSkZJRgABAQAAAQABAAD/2wBDAAkGBwgHBgkIBwgKCgkLDRYPDQwMDRsUFRAWIB0iIiAdHx8kKDQsJCYxJx8fLT0tMTU3Ojo6Iys/RD84QzQ5Ojf/2wBDAQoKCg0MDRoPDxo3JR8lNzc3Nzc3Nzc3Nzc3Nzc3Nzc3Nzc3Nzc3Nzc3Nzc3Nzc3Nzc3Nzc3Nzc3Nzc3Nzc3Nzf/wAARCACoASwDASIAAhEBAxEB/8QAHAAAAgIDAQEAAAAAAAAAAAAAAAECBgMFBwQI/8QAThAAAQMDAQQGBgQJCQYHAAAAAQACAwQFERIGITFRBxNBYXGBFCKRobHBFSMyUiRCYnKCorLC0RYlM2NzdJLS4SY0RFPw8UNUZKOzw+L/xAAbAQEAAgMBAQAAAAAAAAAAAAAAAQUCAwYEB//EADURAAIBAwIDBAgFBQEAAAAAAAABAgMEEQUhEjFBUWFxwQYTFDKBkbHwIjM0odEVIzXh8VL/2gAMAwEAAhEDEQA/AO2IQhYmQ0JIQDQhCAEIQpAIQhACaSEIGhJCAaEkKQNCSEA0JIQgaEkIBoQhACaSaAaEkZQDTSQgGhCEAIQhACEIQAkmkUBiTSTWJkCEIQAmkhANCEKQCEIQAhCSAaEkIQCEIUgEJIQDQkhANCSaEDQllGUBJCSEA00soUgaEk0A01FNQBoQhACEIQAkmkgMSEgmsTIE0kIBoSWKrqYaOlmqql+iGFhfI7BOGgZJ3ISk28IzIVWPSDswPtXFw7zTy/5VaGuDmhzSC0jII7QojOMvdeTOpRqUvfi14rA0LS3Laqy2yrfSVtb1c7AC5gie7GRkbwCOBXrtF4oLzA+a2z9dHG/Q46XNwcZ4EDmtjhJLia2POqtNy4VJZ7D3oSXmrK+joQDW1cFODw62Vrc+0rFvHM2xi5PCR6ULWQ7QWWZ+iK7ULnHgBUNz8VsgQQCDkHeDzUJp8iZ05w95YGhYKiqp6bT6RMyPV9nUeKjDXUk0gjiqGPeeDQd5WDrU1LgclnszuOCTWcbHpSTRhbTASF4LlerZa5GR3Guhp3yAua17t5HPCjb77arlOYKCvgnlDS7Qx2/HNY8cc4zubPU1XHj4XjtxsbFNLCw1dZSUTWvrKmGna44aZZAwE8hlZGptJZZnRleFt4tbvsXCleeTJmuPsBUhc6A8KqL2rVKvSg8Skk/EyjGU1mKyj2J5Xk+kqHOPS4f8SjU3W3UvV+k11NF1jdTNcoGocx3LOnUhUeINN925E04LMtl3ntynleOjuVDXPcyjrIJ3NGXNikDiB5LFNfbPBKYprrQskBwWuqGAjxGVnL8HvbCmnU9zfw3NimsUE0VREJaeVksbuD43BwPmFkQhpp7kkJJoBoSTUAaEkIAQllCEGEJpJrEzGhJGUA1qtqm69mLs3nRTfsFbTK8F+brsdxb96klH6hUS91myk8VIvvR861P9HJ4Fd62LrzV2enjleXSMhY4FxyS0tHz+S4LJvYe8LqmyVaaWhtdRv0+jRh45tLRlc47r2apTm+WcPwf8HT6tS9bFLqV/pI9XbCs74onfqAfJWPoemDrfdWkgBlQw5PZlv+irvSjgbXPc0gh9HE4Edu9w+S0Oz97ko7FeqGF+mSsmia4jsjAfq9u4eBK7G4rKFmpM4HT7WVfVPVx6suu1u3800r6SxSdVA04dVD7T/wA3kO/ie5UN0klROXPc+SV54klznH4leuw2ue93OCgpyGukOXPIyGNHFx/644Xa7HYbdY6cRUEDWvxh8zhmR/i75DcubhTqXbcpPCPole5ttKgqdOOZP7y2cKqaWogaHVFPNE08DJGWg+0LY2HaO52OQGjqCYQfWp5DmN3l2eIwV3aRrZWOZI0PY4Yc1wyCO8LlPSRszS2YMulA1sNLK/RLCOEbyCQW9xwd3YeHHdlUtJ0Vx03yNVtrFC6l6q4ikn28v9G/uV9pb3Z6C5U3qujqOpnicd8Zc3geYy0YPblFundFX08h3NEgz4dq5jYLw0Vk9GBIIqiPidwL2EPZu/RIz+V3rojJg5jXN7QDlUeq8cK8KzWH5o8S9nbnToS4op/Xp3mHpPqy6+W6i1HTFA6VwB3Zc7A/YVf2eu9VR7T0DBVTtpjOxjousOjDsA7s47cqe09Z9JbX102ctihhiHd6gcfe4qv1jzHWF8Zw5paWnvAC7axaqVH2NHzW6quN/Jrp5YLB0mVpqNtJYAd1LTxx+BILj+2tr0TU5lu9ZUkboacMB73O/g0qkXC4i7X+7XFuSyapdoz90bh7gF1Donp9Fmq6ojfNUaR4NaPm4qmguK8fcfV68/VaOkuqSLwue9L7tMFpHOWQ+5v8V0LK5x0wu32dv5Ux9zFaT904a/8A08vvqVPZyjq6raCnfSwSSsigf1hY3OnJGPgVbqyphtzhFWTMp5CNWiU6XY54O9Q6KBmuuDiOEDB7XH+C0PSaP9sp9+PweL4FUWo6dTrL10m88i09FU6tGNHkt3+5aaUmthbPRNfUREka4mlwzyyFSbxXuuV0mqA8OijxBDpORob2jxJJ81YrJcZbZ0a3GSlDzUTVToIy0E6S9rBq7sDJzzwq5ZrXLW1lLb4GOHWODM4+y3tPkMlXHo3pVO1bueLmuvzK70puJes9jis4Z5Z7vUQQyWykkdC2UB9XI04c9uPVZnlg5PPPcs1s2eu1xoJau3UL5YIs/ZIBcRxDQT6x8PjuWLayhNt2vu1OW6WOka+If1ZaNOPDh5LpvR7fbbJYaSgNRFFVQZYY3uDdW8nI55z7V5LiSu7uTqvC6HX2mdM0qn7PHL2z5v77TnGzO0NRZqtlXRvcYSR10OcCRvaCOfI9i7tBKyeGOaI6o5GhzTzBGQqg7o5sb6iacSVo66R0haJW6QXHJx6vDerZSQR0lLDTQ56uGNsbNRycAYG/yW+0o1KOYye3Q8Gq3lvd8E4LE+pnQo5TyvaUxJCjlGVAGhRyjKAllLKjlGVIIJpIWs2DRlJJCB5XnuDddvqmfeheP1Ss6hKNUT282kIZReGmfNh3tb4BdH2fa5lit7ZBhwpovMFgIPsIXNjwaO4Lr1DTatjbHXMG9lJHHJ+bwB8ju/SXMXds61vJx5x3/k63UKijKGeuxQttql8t8hbJ+JQNYDzAkfj448lXbTg+k549YM+xb3bQfz5TO+/SuHsf/qtTY7bUTtus8TS4UsTZntA36MkE+WR5Z5K+pqdbR4dX/DOV0+rSttccpvCfmjoXRG2P6WuDnY6wU4DPDUM/Bq6llfPuzN/ns97grY4z1TDplb2yMPEfPxAXd7fX0typGVVFM2WF43Ob2dxHYe5LRONJRktzfqV7bXV3J0Z8Wy+0evK0G30UU2x9zbMAQ2IObn7wcCPet7lc26SNqKeqg+iLfK2VmsOqZWHLSRvDAe3fvPgBzXpk8IqrqrGnSk5HOaSDFxpAxvrGeMDH5wXTaZnUxujd9qJxYfI4VU2EtTrrtRSHSTBSOFRKewaT6o83Y96ul0aILzXRHcC/rB+kM/Nc5rtJujGp2PBu9HG1GWevkUu4wiC715b/AONI2T2sHzytPXY9JeM7xjPsCse0bQ2uhlaNz4tPm13/AO1T5HvNzr2SNLSJGkA/dLBj3AHzV7oFTjpQfdj5beRzupW7hqFbs5/PBOjZ1TZAN+qVzveu57CU3ouylvbjBkYZT+k4ke4hcOg1GNjQMudvHif+6+h6OAUlHBTN4QxtjH6IA+S89tidxUqLt+rPo2qZo2FvQfPCz8FjzPRlc06YnfhNmb+TMfexdJyuX9MTvw+0NB3iKU+9v8F7p+6cjf8A6eR7eiXfNc3D/lwj3vVf6TwP5ZTf3eL4FWHojwRdXD+pH7arvShj+WUv92i+BXju/wBOW3oltKHg/qXXop3bNzb/APi3/ssVzyeZ9qpXRUf9mpf72/8AZYrkDvGV6Lb8mPgZ6n+sqeJXdsdkaTaaKOQyGmroQRFUBurLfuuHaPePbmmU2yNz2bjnqawRzQNaS6WnJcGjdvLSAezfuOFtIdo7w58zJqotlhldG9gjYACDjhhWau2goWWd0xlZJLJEWtgG9znEYwR2DPaqupVtL3jhLMWu3C/k2xqXNGCgnmL6Gj2dvD6WaJhl10spwRnc3PAhXlcptdO9raelblz3HSB3krqqjQ6k5QnBvKT2NV9GKkmubHlGUspK9PCSyjKihCCWUspIQDyllJCAaFHUlqWs2EkKOpLUhBJMb3Ad6hqXhu9VPTUvWU+AQ4ZcRnSPBa61WNGm6kuSM4Qc5KK6nzzUjTK5v3XEe9dy2GbHVbC2uKUao30xY4d2pwVJqdk7bKXv+v1OJcdMmDxycdi6PYqOlt1npKS3l5pY4/qjI7LiCc7zzySqzTLilcOXD0LvVq6nCKXaci6QKKeiu1C2djvVbMwPIwHgFhBHiCtn0Rlrr9XRuAc19EQQRkEa27vetftreX3+7PJfmkp3uZTAADduBdnic4B9isnR/BQ2S2OuVQzNZVkthAOX9UCB4AFwO/uHFWFte29C3dBZws7vlzKm80O6jVV3NrfG2+eXhj9zU7X7F1FonkqrbE+a3OJcAwanQdxHHTyd7eZrNFcKugk6yiqpoHni6J5bn2Kz7QbSXatrJoJpn08TXENhiJaMdmTxdu5rSDh9kY8FZ0NPVaCqRns91jc4u8qQp12qaax9SNbtBdq6MxVdxqpYyN7HSHSfEcClZbPcL5U9TboDJg4fIdzI/wA53Z4ceQWWAQxzsmNPDIWHOiVmpjvEdq6lsrtDRXOmFNDDHSTwtyaZgAbjmzHZ7x71rr2FSl+JvKNtmqd1PFSTz2dvxPZsvs/T7P270enzLK86p5tO+R3yA7B8yVqtroxDdIJnAgSwlpyO1p/1CqXStUTNv9Mxk0jWehtOlryBnW/fjyCj0YRR3C4V9PXAzRCAPDXOO52oDI37jgqkvUrmLtksPtO8trD2e3Vwnslyx8B7Qap4YBTxukkbLjS0ZJBBHx0rUdItsfbdqXyQxk01VRxhkjRlpexoYRkdo0tPmF7NvKWnpNpZYaaMMjEERDSS7iDnjlVKuf1dTTNbuB1bh5L32dhU0+ydRSy+fzKGNShfar6mcWlLCbz2ZfYbnZiEVF+t8cgxC2oY6Rztwa0EE5PZwXd45mTN1xva8c2uBC4jsnLpvLRwzTP7fymK8U9VLC8SROLTzC52Oq+xz4HDKffudfq9F16uM+6vruXnK5H0t19NUXigbTVEUpgieyQRvDtDtW8HHArp9trRWUzZdwcDh45FcEvYfHeri2VpY4VUpLXbiPXJ+CvKlynSjUhumUlvpkb1zo1JcOC79F17tlupbj9IV8FM6SSPQJX4LgA7h7VoukOvpLltU6ot9QyohMEbQ+M5BIzkKriUFwAcM+Kc8UwDC6KQN6xgJLDj7QXmlWlVSg1sWtvp9LTKUqlOeXFPn8zq3RndaKhspoqycQ1ElS5zWva4ZBDQN+McQe1Wu8bQ26zTRQ18r2yStLmNZGXbgcFcutu+qpW/ls+K3PSc/O0NA3lSOP65/grexpRnKNN8jhXrNe6hVuJRSaa5Zxv8THtZdbRLO252mWQVMsgjnhfGWtkGDh/cRgDv5LUfSrgGa4wOsJ06Xchv7Fpbo4shiDeJlHwK2tls1Ze54YaR0QfGx73dY4gY9UdgPNabvSbN3aU47Pnv/B54azftxUJc+mF5lu2MuFpFUHVczmVhOIhIMMGeTuZ78Kw7WbTR7NxUrn0rqh1Q5zWgSBgbpAzk4PMdi5hdLbVWmtdSVjWiUNDgWuyHNOcEHyPsUL/eZa+htNHUPL5aYzYceJZ9XjPhvHsXtq6fRtaHFb+6bP6tcT4oVtprl/w6Xs1tjBfKw0jqV1NLoL2ZkDw7GMjgN+/Kr+0nSPWWraCsttPQUz46Z4Zrke7LjpB7OHFaDZB7orxFKzjGxzveFXdrJhPtneZGnLTVOwfDA+Spal225U0944/c6T0ep+1QU66znP7PuO5bLXh99skNwkgbA+Rz2ljXah6riMg+S2yrPRw3Tsbb+/rHf+45WXK99JtwTfYY3MYwrzjHkm/qNCELYaBIQhAYNSNSwakalrNhm1I1LDqS1IQZi9QmDZonxyDLXjBWPUkXKGk1hkp4KpNBJBM+Nx9Zhx49681x2hNqsdbRlxE0rSKU/nHD/wDDnP6QW+vkGdFQwbx6r/DsKo+2YHocDuU3xaf4LjownYXzhHk8/J8vvuOgtFC54OLtXzRVGtc9wa3iTgBXi2QdTTMEji5waBk9uBgeWOxVqx0j5quOZzfqWlwB5uGP8w9qutriEtXE1wy3Vkjnjf8AJLniqTjRXXH7lhqVdcWP/Jni2YguM0dVcQ9oa3AY12kvHfyHv3rbiwWUR6Po2nx+bv8Abx969ZeomRdfbQdtRjRhJ4XecZVhTqVHUlFZfcVPaHZGKOF9VaNYLBl1OTqyPyTx8jn5KoU9VPSVEVTSv0TxO1Ru7M8j3Hge4rrXWd65ftJAymvVXHEAGa9QA7NQDse9XVlXlUTpz3Of1S0jQca1Lbf9xdINwjuddbK6EYZPQNdpP4p1vyPI5Hkvd0Tu03iu76X99qqFfI49VG77MetrfAu1/F5Vo6MH6bxV99L++1c1UhwXrj3n0KhU9bo0Z9q8x9IhztXKf/TRfvKmXA/hlJn8v5K3bfOztRJ/dovi5VCuP4ZSZ/L/AHVe3H+Pl4eZxunf5qHj5HQOjSqpqasrnVEsceYWButwGfWPBbczekXStnhaRTSvBZkYyQ0Aux3kZVI2XOL/AAFu76iT91Xmnd6VM6GF8bpGjLgHglo5lcDe1qtWEbWEc9e/qdzfRhC6nVk+z6I3mz5LYpz+KXjHs/7LJtM4O2duYdvBpZAf8JRTNbTwtiYdw4nmea8e0UmbDcBnjTv+C6nTqDoUadKXNHMXc+PjkjnVt/3qAA7tbN3mFf8ApHkLtm3gknNTHxPeVz62D8Lp/wC1Z+0FdekGXNgxnjUs/eV1qb93wZzWn7W1b76MqlrObjSD+tZ8Qtp0kP1bT0ndRf8A2OWqtR/nSj/tWftBe3b1+vamHuoW/wDyPXj0785HlttrKr4oqt6J0U4B4yfIre7O32WxVTJI4GTOkhc3D3EADLT2Kv3o6jTAf8w/BKtqXwT0jWx6i5jm5JwATgjsPHSVuvJU1eZqe6ufyItKVapOlCisyecePxN7d7lU3i4vravQHFoY1jAQ1jRnAGe8k571rbrRywvt9VICGzsl0A9oBYM+3PsW12NZR193ZTXVh9f+iax/quIBOHbgezsXv6UXMF2tcUbWtayldhoGABqxgexLi9o1aHBQ3RY3GlXdrxVbtYljZbdds7bHk2Vbmucc8IT8QtJtfQeh7RPlYPq6polH53B3vGf0l6bLVejXmly7DJGujd54x7wF6Nvng1lvYOyOQ+9v8FxVfijqPdJeX+jrfRdpWkF3v6s6hsGNGx9rHOIn2ucfmt+CtDsd6my1paP/ACrD7Rn5rch66imsQXgeW5ea033v6mbKMrEHJ6lmaDJlNY9XejUgPFgowVl0paVrNhiwUt6ylqRCAxHKRyshCiQgMUjBI0xu3tduK5BeblU3BjYX9VGxj9R0sJJOCO095XYh9oeK4jW+pVTt+7I4e9eWvb0qkozlHLR4L6+ubRRdCfDn/Ra9n4y7ZyB+ATDUysLg3GdQa7J9gHsW2opepnY/7pz5dvuXl2Ea2ew1UMnB058vVbg+5Z5YjDI6N5w4ew94VBq9CdKrG4hy2+DXIutLuJXFv/deZPn35LKHhzQ5pyCMgqJctHT1ktONO5zPunh5Feg3NpH9Hv8AzgrOhrNtOGZvhfZuROzqxeEso9lZWQ0dO6epkDI28Se3uHM9y5pcat1fXTVLhpMj8gch2D2YW32vM1QIaoHMcfqOaODcnj8vYvBZLY6ukD5QW0zT67vvfkj/AK3LotLubepRdeEs9PvxOZ1aFxO4Vtw9/j3/AANPfqU00dtc4YdPA+U+bzj9UNW46OXabzUf3U/ttXt2xo4aiWnqnQseGt6o5b9nfkeW8+5ay2VDrY90lAyKNz26XfVjeO9VVSDlcOq2XEtfpWdurGVN7LGfPBk27eP5RuJIGaaPie9yqdY5rqykw4HGvgfzVZKuR9TO6epd1kzzvcQN3IAdgWlvOfpKkY4Ya2IvHfk4/dXrrXebaVLHQrNGq+06vCcFtnPwwetlH1tuqrhG3MlvdFId3GM6g8ezB/RW1tdWaKtgqWHcxwJA7Wnj7ll2Qcwx18b2a45Gsa9vMEOBHvWppo30zpaOUkvpXmPJ4ub+KfMYXq0SadD1T6nr9LqbV868eax9Fg6uJw4AtdkEZB5heC/zZslcM8YXBeLZmZ1Zbmtzl8J0Hw7Pdu8lk2iY9llrdQI+qK1cDhV4X0Zl61VbfjXVeRTbZuq6f+1Z8QrdtdG+utXUxuaHCZjvW4do+ap1sDjWUw3/ANK34hXuqpnzQPY+J+lw4gcO9enVeJpKPPDwVejwjKE4z5Nldt1pqoqynmk6prYntc718ncc7tyz3u3vu929Lik0NZCIiXMJBwSd28c16Y6sUxEVW9sb+ALzpD/DPwXrY/ryI4fXJ+7vXCf1XUaM+CKxLPZ/06Wjo9hCk4pZi+eWUTai3egmgzPrfI9+AGadwA7zzC9NHb/pCgucIwZ/RWvg/tGv1N9uMeasW02xdzu8lJNSSwZg1ZjlJbnOOBweS9Nj2PuNJ1j6p8THloADHl3DyXR0XXqQUrh5k+fLyKWVuqN/CVvHEFy+XfvzOf0FU6KWnrKd2Hsc2RniN63e3ddHX3qgmiOWOoWvb5vcvXU7AXmKpl9Eihkgc8vZiUAtBOcb156jYTaV8scxp4XtZEI2sbUN1AanO7cD8bmtFtTnTlKDWx03pFUpXllGdNpzXTr9ow0dEKvZ+vmaPrqWaKVhHHADg73HPkvHtZUtqZ7dI05JpST46j/BXzZXZaspKWb07NPI94LQx4dgAduDhak9FEokPVXouiydLZYC4tBOcA6se4KLi09ZONRc1k8Gg1o21OKq7f8ASuUl+uFfHDC+plhp6RjYI4WOLQA0BuTjiTjO/muh7EXapqzLSVMrptDA9j3HJAzggnt4ha2t6NXSytlpLn1MgY1r8wag/SAAcZG/ACs+zWzrbJTuYJOtlfjXKRguxwGOwL3RTTKR29x7c63F+Ftm4GVMZWRsfNTEa25LQw4KeCs3Vo0IDFoS0LPpT0rAzPNoUTGvXpRpCgHjMZWNzDyWw0hIsHJQDVPy08FxG7gtudY3B3VDx+sV9AmFh4tC1cuzNllqH1ElrpHzPOpz3xh2Tz3rF7nivbWVwkk8YKJ0fFz6GrY3iJgceSsdVQzTN3xEkcDjeFZKahpqRmilp4YW5zpijDR7lm0dyxnFTjwyWUei2pyoU4xzuigTU1XB/wAJUPH9XGXe4KAjleP9yrc8vRZP8q6F1YRobyVRPRKEnlNoso3tRLdZKHDbKuqyx1DK2N253XMxkeC20VjdoAc3SAMADcArOGN5J6QrKztKdrBxh1PJWqyqyyyq1OzjZ4nRkgtcMEO4FVyXYG4iU+j1VN1Z4CQuyPYF07QOSegcl6mkzxV7WnX/ADFk5zQ7AztlD62rje0fiRsdv8zj4L21/R5aq6Vk0r6mOVjdIdE8AY5YIKvOkJaFHCmsNGy1oxtXmjsys2TZO32eORtO2R5kIL3SuDiccOAA7V6Z9mLRUy9bPQROkxgu3gnxwd63ulGlZwfBtHY3Vs1m3U3b7TW0Foobe1zaOlihDsatDcZ8V6ZKWKVhZJGx7SMFrmggherCeFLm28s1qCSwjUQbPWmnlE0FtpY5GnIc2FoIPdyXv6gcl6cIwjk3zIUFHkjymBp4tB8lIRYGBuHIL0aUaVjwonc8/VDkgRL06UaVOCMGDqwjqxyWfSnpUjB5+rCYjWfSjShODEGJhqy6U9KjBJjDU9KnhPCkkhhPClhPCAx4RhSwjCwM8kcIwpYRhARwjClhGEwCOEYUsIwowMkMJaVkwjCYGTFpRpWXCMKcDJj0o0rJhGEwMkNKeFLCeFOCCGEYU8IwgIYRpU8J4QZIaUaVPCMIRkhpTwp4RhSCGE8KWEYQgjhGFPCEBHCMKSFII4RhSQgFhGE0IBYTwhCAEk0igFhGEIUEhhGEIQBhGEIQBhGEIQBhGEIQgMJ4QhAGEYQhAGEYQhAGEYQhSATQhACEIQAhCEAIQhACEIQAhCEAIQhACEIQAhCEAJFCEB//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9700" name="AutoShape 4" descr="data:image/jpeg;base64,/9j/4AAQSkZJRgABAQAAAQABAAD/2wBDAAkGBwgHBgkIBwgKCgkLDRYPDQwMDRsUFRAWIB0iIiAdHx8kKDQsJCYxJx8fLT0tMTU3Ojo6Iys/RD84QzQ5Ojf/2wBDAQoKCg0MDRoPDxo3JR8lNzc3Nzc3Nzc3Nzc3Nzc3Nzc3Nzc3Nzc3Nzc3Nzc3Nzc3Nzc3Nzc3Nzc3Nzc3Nzc3Nzf/wAARCACoASwDASIAAhEBAxEB/8QAHAAAAgIDAQEAAAAAAAAAAAAAAAECBgMFBwQI/8QAThAAAQMDAQQGBgQJCQYHAAAAAQACAwQFERIGITFRBxNBYXGBFCKRobHBFSMyUiRCYnKCorLC0RYlM2NzdJLS4SY0RFPw8UNUZKOzw+L/xAAbAQEAAgMBAQAAAAAAAAAAAAAAAQUCAwYEB//EADURAAIBAwIDBAgFBQEAAAAAAAABAgMEEQUhEjFBUWFxwQYTFDKBkbHwIjM0odEVIzXh8VL/2gAMAwEAAhEDEQA/AO2IQhYmQ0JIQDQhCAEIQpAIQhACaSEIGhJCAaEkKQNCSEA0JIQgaEkIBoQhACaSaAaEkZQDTSQgGhCEAIQhACEIQAkmkUBiTSTWJkCEIQAmkhANCEKQCEIQAhCSAaEkIQCEIUgEJIQDQkhANCSaEDQllGUBJCSEA00soUgaEk0A01FNQBoQhACEIQAkmkgMSEgmsTIE0kIBoSWKrqYaOlmqql+iGFhfI7BOGgZJ3ISk28IzIVWPSDswPtXFw7zTy/5VaGuDmhzSC0jII7QojOMvdeTOpRqUvfi14rA0LS3Laqy2yrfSVtb1c7AC5gie7GRkbwCOBXrtF4oLzA+a2z9dHG/Q46XNwcZ4EDmtjhJLia2POqtNy4VJZ7D3oSXmrK+joQDW1cFODw62Vrc+0rFvHM2xi5PCR6ULWQ7QWWZ+iK7ULnHgBUNz8VsgQQCDkHeDzUJp8iZ05w95YGhYKiqp6bT6RMyPV9nUeKjDXUk0gjiqGPeeDQd5WDrU1LgclnszuOCTWcbHpSTRhbTASF4LlerZa5GR3Guhp3yAua17t5HPCjb77arlOYKCvgnlDS7Qx2/HNY8cc4zubPU1XHj4XjtxsbFNLCw1dZSUTWvrKmGna44aZZAwE8hlZGptJZZnRleFt4tbvsXCleeTJmuPsBUhc6A8KqL2rVKvSg8Skk/EyjGU1mKyj2J5Xk+kqHOPS4f8SjU3W3UvV+k11NF1jdTNcoGocx3LOnUhUeINN925E04LMtl3ntynleOjuVDXPcyjrIJ3NGXNikDiB5LFNfbPBKYprrQskBwWuqGAjxGVnL8HvbCmnU9zfw3NimsUE0VREJaeVksbuD43BwPmFkQhpp7kkJJoBoSTUAaEkIAQllCEGEJpJrEzGhJGUA1qtqm69mLs3nRTfsFbTK8F+brsdxb96klH6hUS91myk8VIvvR861P9HJ4Fd62LrzV2enjleXSMhY4FxyS0tHz+S4LJvYe8LqmyVaaWhtdRv0+jRh45tLRlc47r2apTm+WcPwf8HT6tS9bFLqV/pI9XbCs74onfqAfJWPoemDrfdWkgBlQw5PZlv+irvSjgbXPc0gh9HE4Edu9w+S0Oz97ko7FeqGF+mSsmia4jsjAfq9u4eBK7G4rKFmpM4HT7WVfVPVx6suu1u3800r6SxSdVA04dVD7T/wA3kO/ie5UN0klROXPc+SV54klznH4leuw2ue93OCgpyGukOXPIyGNHFx/644Xa7HYbdY6cRUEDWvxh8zhmR/i75DcubhTqXbcpPCPole5ttKgqdOOZP7y2cKqaWogaHVFPNE08DJGWg+0LY2HaO52OQGjqCYQfWp5DmN3l2eIwV3aRrZWOZI0PY4Yc1wyCO8LlPSRszS2YMulA1sNLK/RLCOEbyCQW9xwd3YeHHdlUtJ0Vx03yNVtrFC6l6q4ikn28v9G/uV9pb3Z6C5U3qujqOpnicd8Zc3geYy0YPblFundFX08h3NEgz4dq5jYLw0Vk9GBIIqiPidwL2EPZu/RIz+V3rojJg5jXN7QDlUeq8cK8KzWH5o8S9nbnToS4op/Xp3mHpPqy6+W6i1HTFA6VwB3Zc7A/YVf2eu9VR7T0DBVTtpjOxjousOjDsA7s47cqe09Z9JbX102ctihhiHd6gcfe4qv1jzHWF8Zw5paWnvAC7axaqVH2NHzW6quN/Jrp5YLB0mVpqNtJYAd1LTxx+BILj+2tr0TU5lu9ZUkboacMB73O/g0qkXC4i7X+7XFuSyapdoz90bh7gF1Donp9Fmq6ojfNUaR4NaPm4qmguK8fcfV68/VaOkuqSLwue9L7tMFpHOWQ+5v8V0LK5x0wu32dv5Ux9zFaT904a/8A08vvqVPZyjq6raCnfSwSSsigf1hY3OnJGPgVbqyphtzhFWTMp5CNWiU6XY54O9Q6KBmuuDiOEDB7XH+C0PSaP9sp9+PweL4FUWo6dTrL10m88i09FU6tGNHkt3+5aaUmthbPRNfUREka4mlwzyyFSbxXuuV0mqA8OijxBDpORob2jxJJ81YrJcZbZ0a3GSlDzUTVToIy0E6S9rBq7sDJzzwq5ZrXLW1lLb4GOHWODM4+y3tPkMlXHo3pVO1bueLmuvzK70puJes9jis4Z5Z7vUQQyWykkdC2UB9XI04c9uPVZnlg5PPPcs1s2eu1xoJau3UL5YIs/ZIBcRxDQT6x8PjuWLayhNt2vu1OW6WOka+If1ZaNOPDh5LpvR7fbbJYaSgNRFFVQZYY3uDdW8nI55z7V5LiSu7uTqvC6HX2mdM0qn7PHL2z5v77TnGzO0NRZqtlXRvcYSR10OcCRvaCOfI9i7tBKyeGOaI6o5GhzTzBGQqg7o5sb6iacSVo66R0haJW6QXHJx6vDerZSQR0lLDTQ56uGNsbNRycAYG/yW+0o1KOYye3Q8Gq3lvd8E4LE+pnQo5TyvaUxJCjlGVAGhRyjKAllLKjlGVIIJpIWs2DRlJJCB5XnuDddvqmfeheP1Ss6hKNUT282kIZReGmfNh3tb4BdH2fa5lit7ZBhwpovMFgIPsIXNjwaO4Lr1DTatjbHXMG9lJHHJ+bwB8ju/SXMXds61vJx5x3/k63UKijKGeuxQttql8t8hbJ+JQNYDzAkfj448lXbTg+k549YM+xb3bQfz5TO+/SuHsf/qtTY7bUTtus8TS4UsTZntA36MkE+WR5Z5K+pqdbR4dX/DOV0+rSttccpvCfmjoXRG2P6WuDnY6wU4DPDUM/Bq6llfPuzN/ns97grY4z1TDplb2yMPEfPxAXd7fX0typGVVFM2WF43Ob2dxHYe5LRONJRktzfqV7bXV3J0Z8Wy+0evK0G30UU2x9zbMAQ2IObn7wcCPet7lc26SNqKeqg+iLfK2VmsOqZWHLSRvDAe3fvPgBzXpk8IqrqrGnSk5HOaSDFxpAxvrGeMDH5wXTaZnUxujd9qJxYfI4VU2EtTrrtRSHSTBSOFRKewaT6o83Y96ul0aILzXRHcC/rB+kM/Nc5rtJujGp2PBu9HG1GWevkUu4wiC715b/AONI2T2sHzytPXY9JeM7xjPsCse0bQ2uhlaNz4tPm13/AO1T5HvNzr2SNLSJGkA/dLBj3AHzV7oFTjpQfdj5beRzupW7hqFbs5/PBOjZ1TZAN+qVzveu57CU3ouylvbjBkYZT+k4ke4hcOg1GNjQMudvHif+6+h6OAUlHBTN4QxtjH6IA+S89tidxUqLt+rPo2qZo2FvQfPCz8FjzPRlc06YnfhNmb+TMfexdJyuX9MTvw+0NB3iKU+9v8F7p+6cjf8A6eR7eiXfNc3D/lwj3vVf6TwP5ZTf3eL4FWHojwRdXD+pH7arvShj+WUv92i+BXju/wBOW3oltKHg/qXXop3bNzb/APi3/ssVzyeZ9qpXRUf9mpf72/8AZYrkDvGV6Lb8mPgZ6n+sqeJXdsdkaTaaKOQyGmroQRFUBurLfuuHaPePbmmU2yNz2bjnqawRzQNaS6WnJcGjdvLSAezfuOFtIdo7w58zJqotlhldG9gjYACDjhhWau2goWWd0xlZJLJEWtgG9znEYwR2DPaqupVtL3jhLMWu3C/k2xqXNGCgnmL6Gj2dvD6WaJhl10spwRnc3PAhXlcptdO9raelblz3HSB3krqqjQ6k5QnBvKT2NV9GKkmubHlGUspK9PCSyjKihCCWUspIQDyllJCAaFHUlqWs2EkKOpLUhBJMb3Ad6hqXhu9VPTUvWU+AQ4ZcRnSPBa61WNGm6kuSM4Qc5KK6nzzUjTK5v3XEe9dy2GbHVbC2uKUao30xY4d2pwVJqdk7bKXv+v1OJcdMmDxycdi6PYqOlt1npKS3l5pY4/qjI7LiCc7zzySqzTLilcOXD0LvVq6nCKXaci6QKKeiu1C2djvVbMwPIwHgFhBHiCtn0Rlrr9XRuAc19EQQRkEa27vetftreX3+7PJfmkp3uZTAADduBdnic4B9isnR/BQ2S2OuVQzNZVkthAOX9UCB4AFwO/uHFWFte29C3dBZws7vlzKm80O6jVV3NrfG2+eXhj9zU7X7F1FonkqrbE+a3OJcAwanQdxHHTyd7eZrNFcKugk6yiqpoHni6J5bn2Kz7QbSXatrJoJpn08TXENhiJaMdmTxdu5rSDh9kY8FZ0NPVaCqRns91jc4u8qQp12qaax9SNbtBdq6MxVdxqpYyN7HSHSfEcClZbPcL5U9TboDJg4fIdzI/wA53Z4ceQWWAQxzsmNPDIWHOiVmpjvEdq6lsrtDRXOmFNDDHSTwtyaZgAbjmzHZ7x71rr2FSl+JvKNtmqd1PFSTz2dvxPZsvs/T7P270enzLK86p5tO+R3yA7B8yVqtroxDdIJnAgSwlpyO1p/1CqXStUTNv9Mxk0jWehtOlryBnW/fjyCj0YRR3C4V9PXAzRCAPDXOO52oDI37jgqkvUrmLtksPtO8trD2e3Vwnslyx8B7Qap4YBTxukkbLjS0ZJBBHx0rUdItsfbdqXyQxk01VRxhkjRlpexoYRkdo0tPmF7NvKWnpNpZYaaMMjEERDSS7iDnjlVKuf1dTTNbuB1bh5L32dhU0+ydRSy+fzKGNShfar6mcWlLCbz2ZfYbnZiEVF+t8cgxC2oY6Rztwa0EE5PZwXd45mTN1xva8c2uBC4jsnLpvLRwzTP7fymK8U9VLC8SROLTzC52Oq+xz4HDKffudfq9F16uM+6vruXnK5H0t19NUXigbTVEUpgieyQRvDtDtW8HHArp9trRWUzZdwcDh45FcEvYfHeri2VpY4VUpLXbiPXJ+CvKlynSjUhumUlvpkb1zo1JcOC79F17tlupbj9IV8FM6SSPQJX4LgA7h7VoukOvpLltU6ot9QyohMEbQ+M5BIzkKriUFwAcM+Kc8UwDC6KQN6xgJLDj7QXmlWlVSg1sWtvp9LTKUqlOeXFPn8zq3RndaKhspoqycQ1ElS5zWva4ZBDQN+McQe1Wu8bQ26zTRQ18r2yStLmNZGXbgcFcutu+qpW/ls+K3PSc/O0NA3lSOP65/grexpRnKNN8jhXrNe6hVuJRSaa5Zxv8THtZdbRLO252mWQVMsgjnhfGWtkGDh/cRgDv5LUfSrgGa4wOsJ06Xchv7Fpbo4shiDeJlHwK2tls1Ze54YaR0QfGx73dY4gY9UdgPNabvSbN3aU47Pnv/B54azftxUJc+mF5lu2MuFpFUHVczmVhOIhIMMGeTuZ78Kw7WbTR7NxUrn0rqh1Q5zWgSBgbpAzk4PMdi5hdLbVWmtdSVjWiUNDgWuyHNOcEHyPsUL/eZa+htNHUPL5aYzYceJZ9XjPhvHsXtq6fRtaHFb+6bP6tcT4oVtprl/w6Xs1tjBfKw0jqV1NLoL2ZkDw7GMjgN+/Kr+0nSPWWraCsttPQUz46Z4Zrke7LjpB7OHFaDZB7orxFKzjGxzveFXdrJhPtneZGnLTVOwfDA+Spal225U0944/c6T0ep+1QU66znP7PuO5bLXh99skNwkgbA+Rz2ljXah6riMg+S2yrPRw3Tsbb+/rHf+45WXK99JtwTfYY3MYwrzjHkm/qNCELYaBIQhAYNSNSwakalrNhm1I1LDqS1IQZi9QmDZonxyDLXjBWPUkXKGk1hkp4KpNBJBM+Nx9Zhx49681x2hNqsdbRlxE0rSKU/nHD/wDDnP6QW+vkGdFQwbx6r/DsKo+2YHocDuU3xaf4LjownYXzhHk8/J8vvuOgtFC54OLtXzRVGtc9wa3iTgBXi2QdTTMEji5waBk9uBgeWOxVqx0j5quOZzfqWlwB5uGP8w9qutriEtXE1wy3Vkjnjf8AJLniqTjRXXH7lhqVdcWP/Jni2YguM0dVcQ9oa3AY12kvHfyHv3rbiwWUR6Po2nx+bv8Abx969ZeomRdfbQdtRjRhJ4XecZVhTqVHUlFZfcVPaHZGKOF9VaNYLBl1OTqyPyTx8jn5KoU9VPSVEVTSv0TxO1Ru7M8j3Hge4rrXWd65ftJAymvVXHEAGa9QA7NQDse9XVlXlUTpz3Of1S0jQca1Lbf9xdINwjuddbK6EYZPQNdpP4p1vyPI5Hkvd0Tu03iu76X99qqFfI49VG77MetrfAu1/F5Vo6MH6bxV99L++1c1UhwXrj3n0KhU9bo0Z9q8x9IhztXKf/TRfvKmXA/hlJn8v5K3bfOztRJ/dovi5VCuP4ZSZ/L/AHVe3H+Pl4eZxunf5qHj5HQOjSqpqasrnVEsceYWButwGfWPBbczekXStnhaRTSvBZkYyQ0Aux3kZVI2XOL/AAFu76iT91Xmnd6VM6GF8bpGjLgHglo5lcDe1qtWEbWEc9e/qdzfRhC6nVk+z6I3mz5LYpz+KXjHs/7LJtM4O2duYdvBpZAf8JRTNbTwtiYdw4nmea8e0UmbDcBnjTv+C6nTqDoUadKXNHMXc+PjkjnVt/3qAA7tbN3mFf8ApHkLtm3gknNTHxPeVz62D8Lp/wC1Z+0FdekGXNgxnjUs/eV1qb93wZzWn7W1b76MqlrObjSD+tZ8Qtp0kP1bT0ndRf8A2OWqtR/nSj/tWftBe3b1+vamHuoW/wDyPXj0785HlttrKr4oqt6J0U4B4yfIre7O32WxVTJI4GTOkhc3D3EADLT2Kv3o6jTAf8w/BKtqXwT0jWx6i5jm5JwATgjsPHSVuvJU1eZqe6ufyItKVapOlCisyecePxN7d7lU3i4vravQHFoY1jAQ1jRnAGe8k571rbrRywvt9VICGzsl0A9oBYM+3PsW12NZR193ZTXVh9f+iax/quIBOHbgezsXv6UXMF2tcUbWtayldhoGABqxgexLi9o1aHBQ3RY3GlXdrxVbtYljZbdds7bHk2Vbmucc8IT8QtJtfQeh7RPlYPq6polH53B3vGf0l6bLVejXmly7DJGujd54x7wF6Nvng1lvYOyOQ+9v8FxVfijqPdJeX+jrfRdpWkF3v6s6hsGNGx9rHOIn2ucfmt+CtDsd6my1paP/ACrD7Rn5rch66imsQXgeW5ea033v6mbKMrEHJ6lmaDJlNY9XejUgPFgowVl0paVrNhiwUt6ylqRCAxHKRyshCiQgMUjBI0xu3tduK5BeblU3BjYX9VGxj9R0sJJOCO095XYh9oeK4jW+pVTt+7I4e9eWvb0qkozlHLR4L6+ubRRdCfDn/Ra9n4y7ZyB+ATDUysLg3GdQa7J9gHsW2opepnY/7pz5dvuXl2Ea2ew1UMnB058vVbg+5Z5YjDI6N5w4ew94VBq9CdKrG4hy2+DXIutLuJXFv/deZPn35LKHhzQ5pyCMgqJctHT1ktONO5zPunh5Feg3NpH9Hv8AzgrOhrNtOGZvhfZuROzqxeEso9lZWQ0dO6epkDI28Se3uHM9y5pcat1fXTVLhpMj8gch2D2YW32vM1QIaoHMcfqOaODcnj8vYvBZLY6ukD5QW0zT67vvfkj/AK3LotLubepRdeEs9PvxOZ1aFxO4Vtw9/j3/AANPfqU00dtc4YdPA+U+bzj9UNW46OXabzUf3U/ttXt2xo4aiWnqnQseGt6o5b9nfkeW8+5ay2VDrY90lAyKNz26XfVjeO9VVSDlcOq2XEtfpWdurGVN7LGfPBk27eP5RuJIGaaPie9yqdY5rqykw4HGvgfzVZKuR9TO6epd1kzzvcQN3IAdgWlvOfpKkY4Ya2IvHfk4/dXrrXebaVLHQrNGq+06vCcFtnPwwetlH1tuqrhG3MlvdFId3GM6g8ezB/RW1tdWaKtgqWHcxwJA7Wnj7ll2Qcwx18b2a45Gsa9vMEOBHvWppo30zpaOUkvpXmPJ4ub+KfMYXq0SadD1T6nr9LqbV868eax9Fg6uJw4AtdkEZB5heC/zZslcM8YXBeLZmZ1Zbmtzl8J0Hw7Pdu8lk2iY9llrdQI+qK1cDhV4X0Zl61VbfjXVeRTbZuq6f+1Z8QrdtdG+utXUxuaHCZjvW4do+ap1sDjWUw3/ANK34hXuqpnzQPY+J+lw4gcO9enVeJpKPPDwVejwjKE4z5Nldt1pqoqynmk6prYntc718ncc7tyz3u3vu929Lik0NZCIiXMJBwSd28c16Y6sUxEVW9sb+ALzpD/DPwXrY/ryI4fXJ+7vXCf1XUaM+CKxLPZ/06Wjo9hCk4pZi+eWUTai3egmgzPrfI9+AGadwA7zzC9NHb/pCgucIwZ/RWvg/tGv1N9uMeasW02xdzu8lJNSSwZg1ZjlJbnOOBweS9Nj2PuNJ1j6p8THloADHl3DyXR0XXqQUrh5k+fLyKWVuqN/CVvHEFy+XfvzOf0FU6KWnrKd2Hsc2RniN63e3ddHX3qgmiOWOoWvb5vcvXU7AXmKpl9Eihkgc8vZiUAtBOcb156jYTaV8scxp4XtZEI2sbUN1AanO7cD8bmtFtTnTlKDWx03pFUpXllGdNpzXTr9ow0dEKvZ+vmaPrqWaKVhHHADg73HPkvHtZUtqZ7dI05JpST46j/BXzZXZaspKWb07NPI94LQx4dgAduDhak9FEokPVXouiydLZYC4tBOcA6se4KLi09ZONRc1k8Gg1o21OKq7f8ASuUl+uFfHDC+plhp6RjYI4WOLQA0BuTjiTjO/muh7EXapqzLSVMrptDA9j3HJAzggnt4ha2t6NXSytlpLn1MgY1r8wag/SAAcZG/ACs+zWzrbJTuYJOtlfjXKRguxwGOwL3RTTKR29x7c63F+Ftm4GVMZWRsfNTEa25LQw4KeCs3Vo0IDFoS0LPpT0rAzPNoUTGvXpRpCgHjMZWNzDyWw0hIsHJQDVPy08FxG7gtudY3B3VDx+sV9AmFh4tC1cuzNllqH1ElrpHzPOpz3xh2Tz3rF7nivbWVwkk8YKJ0fFz6GrY3iJgceSsdVQzTN3xEkcDjeFZKahpqRmilp4YW5zpijDR7lm0dyxnFTjwyWUei2pyoU4xzuigTU1XB/wAJUPH9XGXe4KAjleP9yrc8vRZP8q6F1YRobyVRPRKEnlNoso3tRLdZKHDbKuqyx1DK2N253XMxkeC20VjdoAc3SAMADcArOGN5J6QrKztKdrBxh1PJWqyqyyyq1OzjZ4nRkgtcMEO4FVyXYG4iU+j1VN1Z4CQuyPYF07QOSegcl6mkzxV7WnX/ADFk5zQ7AztlD62rje0fiRsdv8zj4L21/R5aq6Vk0r6mOVjdIdE8AY5YIKvOkJaFHCmsNGy1oxtXmjsys2TZO32eORtO2R5kIL3SuDiccOAA7V6Z9mLRUy9bPQROkxgu3gnxwd63ulGlZwfBtHY3Vs1m3U3b7TW0Foobe1zaOlihDsatDcZ8V6ZKWKVhZJGx7SMFrmggherCeFLm28s1qCSwjUQbPWmnlE0FtpY5GnIc2FoIPdyXv6gcl6cIwjk3zIUFHkjymBp4tB8lIRYGBuHIL0aUaVjwonc8/VDkgRL06UaVOCMGDqwjqxyWfSnpUjB5+rCYjWfSjShODEGJhqy6U9KjBJjDU9KnhPCkkhhPClhPCAx4RhSwjCwM8kcIwpYRhARwjClhGEwCOEYUsIwowMkMJaVkwjCYGTFpRpWXCMKcDJj0o0rJhGEwMkNKeFLCeFOCCGEYU8IwgIYRpU8J4QZIaUaVPCMIRkhpTwp4RhSCGE8KWEYQgjhGFPCEBHCMKSFII4RhSQgFhGE0IBYTwhCAEk0igFhGEIUEhhGEIQBhGEIQBhGEIQBhGEIQgMJ4QhAGEYQhAGEYQhAGEYQhSATQhACEIQAhCEAIQhACEIQAhCEAIQhACEIQAhCEAJFCEB//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9702" name="Picture 6" descr="http://yourpaluct.files.wordpress.com/2012/02/now_its_your_turn.jpg"/>
          <p:cNvPicPr>
            <a:picLocks noChangeAspect="1" noChangeArrowheads="1"/>
          </p:cNvPicPr>
          <p:nvPr/>
        </p:nvPicPr>
        <p:blipFill>
          <a:blip r:embed="rId2" cstate="print"/>
          <a:srcRect t="21769" b="9297"/>
          <a:stretch>
            <a:fillRect/>
          </a:stretch>
        </p:blipFill>
        <p:spPr bwMode="auto">
          <a:xfrm>
            <a:off x="2514600" y="457200"/>
            <a:ext cx="3733800" cy="14478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163</TotalTime>
  <Words>220</Words>
  <Application>Microsoft Office PowerPoint</Application>
  <PresentationFormat>On-screen Show (4:3)</PresentationFormat>
  <Paragraphs>48</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Problem Based Learning [PBL] in the L2 Classroom</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Ashley</dc:creator>
  <cp:lastModifiedBy>Warren, Ashley</cp:lastModifiedBy>
  <cp:revision>5</cp:revision>
  <dcterms:created xsi:type="dcterms:W3CDTF">2013-12-31T15:34:15Z</dcterms:created>
  <dcterms:modified xsi:type="dcterms:W3CDTF">2014-01-09T02:21:17Z</dcterms:modified>
</cp:coreProperties>
</file>